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10B"/>
    <a:srgbClr val="66CC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0" autoAdjust="0"/>
  </p:normalViewPr>
  <p:slideViewPr>
    <p:cSldViewPr snapToGrid="0">
      <p:cViewPr>
        <p:scale>
          <a:sx n="100" d="100"/>
          <a:sy n="100" d="100"/>
        </p:scale>
        <p:origin x="6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Плановые и фактические показатели исполнения бюджета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259880726335559E-2"/>
          <c:y val="0.10653865398607647"/>
          <c:w val="0.88690122040768193"/>
          <c:h val="0.787604233096995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</a:t>
                    </a:r>
                    <a:r>
                      <a:rPr lang="ru-RU" baseline="0" dirty="0" smtClean="0"/>
                      <a:t> 104,3</a:t>
                    </a:r>
                    <a:r>
                      <a:rPr lang="ru-RU" dirty="0" smtClean="0"/>
                      <a:t>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89F-4FEA-AF18-316F83FED6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227545571900269E-3"/>
                  <c:y val="2.853261174818250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37 358,7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9F-4FEA-AF18-316F83FED607}"/>
                </c:ext>
                <c:ext xmlns:c15="http://schemas.microsoft.com/office/drawing/2012/chart" uri="{CE6537A1-D6FC-4f65-9D91-7224C49458BB}">
                  <c15:layout>
                    <c:manualLayout>
                      <c:w val="0.13716374164056189"/>
                      <c:h val="8.6841041899289831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  <a:r>
                      <a:rPr lang="ru-RU" baseline="0" dirty="0" smtClean="0"/>
                      <a:t> 466,1</a:t>
                    </a:r>
                    <a:r>
                      <a:rPr lang="ru-RU" dirty="0" smtClean="0"/>
                      <a:t>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9F-4FEA-AF18-316F83FED6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288000" tIns="0" rIns="38100" bIns="0" anchor="ctr" anchorCtr="1">
                <a:norm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2025 года</c:v>
                </c:pt>
                <c:pt idx="1">
                  <c:v>Факт 2025 года</c:v>
                </c:pt>
                <c:pt idx="2">
                  <c:v>Факт 2024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37104.300000000003</c:v>
                </c:pt>
                <c:pt idx="1">
                  <c:v>37358.699999999997</c:v>
                </c:pt>
                <c:pt idx="2">
                  <c:v>35466.1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9F-4FEA-AF18-316F83FED6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157186522065321E-2"/>
                  <c:y val="3.362772098892941E-2"/>
                </c:manualLayout>
              </c:layout>
              <c:tx>
                <c:rich>
                  <a:bodyPr rot="0" spcFirstLastPara="1" vertOverflow="ellipsis" vert="horz" wrap="square" lIns="0" tIns="0" rIns="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40 747,8 </a:t>
                    </a:r>
                    <a:r>
                      <a:rPr lang="ru-RU" dirty="0" smtClean="0"/>
                      <a:t>тыс. руб.</a:t>
                    </a:r>
                    <a:br>
                      <a:rPr lang="ru-RU" dirty="0" smtClean="0"/>
                    </a:b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367167969209295"/>
                      <c:h val="0.127388643378620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129491438156646E-2"/>
                  <c:y val="-5.2989136103767556E-2"/>
                </c:manualLayout>
              </c:layout>
              <c:tx>
                <c:rich>
                  <a:bodyPr rot="0" spcFirstLastPara="1" vertOverflow="ellipsis" vert="horz" wrap="square" lIns="0" tIns="0" rIns="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35</a:t>
                    </a:r>
                    <a:r>
                      <a:rPr lang="ru-RU" baseline="0" dirty="0" smtClean="0"/>
                      <a:t> 045,5</a:t>
                    </a:r>
                    <a:r>
                      <a:rPr lang="ru-RU" dirty="0" smtClean="0"/>
                      <a:t> тыс. руб.</a:t>
                    </a:r>
                    <a:endParaRPr lang="ru-RU" dirty="0"/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9F-4FEA-AF18-316F83FED60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165626100100552"/>
                      <c:h val="4.382885183037185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6452100903631771E-2"/>
                  <c:y val="-1.1209240329643141E-2"/>
                </c:manualLayout>
              </c:layout>
              <c:tx>
                <c:rich>
                  <a:bodyPr rot="0" spcFirstLastPara="1" vertOverflow="ellipsis" vert="horz" wrap="square" lIns="0" tIns="0" rIns="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37</a:t>
                    </a:r>
                    <a:r>
                      <a:rPr lang="ru-RU" baseline="0" dirty="0" smtClean="0"/>
                      <a:t> 040,3 </a:t>
                    </a:r>
                    <a:r>
                      <a:rPr lang="ru-RU" dirty="0" smtClean="0"/>
                      <a:t>тыс. руб.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89F-4FEA-AF18-316F83FED60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320799090056055"/>
                      <c:h val="6.47133435374597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2025 года</c:v>
                </c:pt>
                <c:pt idx="1">
                  <c:v>Факт 2025 года</c:v>
                </c:pt>
                <c:pt idx="2">
                  <c:v>Факт 2024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40747.800000000003</c:v>
                </c:pt>
                <c:pt idx="1">
                  <c:v>35045.5</c:v>
                </c:pt>
                <c:pt idx="2">
                  <c:v>37040.300000000003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89F-4FEA-AF18-316F83FED6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3303760"/>
        <c:axId val="223304936"/>
        <c:axId val="21812496"/>
      </c:bar3DChart>
      <c:catAx>
        <c:axId val="22330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04936"/>
        <c:crosses val="autoZero"/>
        <c:auto val="1"/>
        <c:lblAlgn val="ctr"/>
        <c:lblOffset val="100"/>
        <c:noMultiLvlLbl val="0"/>
      </c:catAx>
      <c:valAx>
        <c:axId val="22330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03760"/>
        <c:crosses val="autoZero"/>
        <c:crossBetween val="between"/>
      </c:valAx>
      <c:serAx>
        <c:axId val="218124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2330493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</a:t>
            </a:r>
            <a:r>
              <a:rPr lang="ru-RU" dirty="0" smtClean="0"/>
              <a:t>доходов в %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8.8852021892981012E-2"/>
          <c:w val="0.9770833333333333"/>
          <c:h val="0.82899645714056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9845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984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10-49ED-9C2F-10EE3AF4C1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984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10-49ED-9C2F-10EE3AF4C1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984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10-49ED-9C2F-10EE3AF4C172}"/>
              </c:ext>
            </c:extLst>
          </c:dPt>
          <c:dLbls>
            <c:dLbl>
              <c:idx val="0"/>
              <c:layout>
                <c:manualLayout>
                  <c:x val="-0.21371489501312335"/>
                  <c:y val="-0.159487388050510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79,0%</a:t>
                    </a:r>
                    <a:endParaRPr lang="en-US" sz="2000" b="1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10-49ED-9C2F-10EE3AF4C1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18,8%</a:t>
                    </a:r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10-49ED-9C2F-10EE3AF4C1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94094488188977E-2"/>
                  <c:y val="9.165373059947931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2,2%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910-49ED-9C2F-10EE3AF4C172}"/>
                </c:ext>
                <c:ext xmlns:c15="http://schemas.microsoft.com/office/drawing/2012/chart" uri="{CE6537A1-D6FC-4f65-9D91-7224C49458BB}">
                  <c15:layout>
                    <c:manualLayout>
                      <c:w val="5.7177083333333337E-2"/>
                      <c:h val="8.538735167677205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29499.4</c:v>
                </c:pt>
                <c:pt idx="1">
                  <c:v>7019.3</c:v>
                </c:pt>
                <c:pt idx="2">
                  <c:v>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10-49ED-9C2F-10EE3AF4C1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25933643167122E-2"/>
          <c:y val="0.134255255996581"/>
          <c:w val="0.79667753299494382"/>
          <c:h val="0.57461475303797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6-470F-A3E9-2825973E7E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6-470F-A3E9-2825973E7E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6-470F-A3E9-2825973E7E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4873594485896719"/>
                  <c:y val="-3.5609193912221275E-2"/>
                </c:manualLayout>
              </c:layout>
              <c:tx>
                <c:rich>
                  <a:bodyPr/>
                  <a:lstStyle/>
                  <a:p>
                    <a:fld id="{16B25AAC-6291-48D7-ABC0-071E8DE431FA}" type="VALUE">
                      <a:rPr lang="ru-RU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22758178549596"/>
                      <c:h val="6.270281601372494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2658225896471756E-3"/>
                  <c:y val="7.1139318597955511E-3"/>
                </c:manualLayout>
              </c:layout>
              <c:tx>
                <c:rich>
                  <a:bodyPr/>
                  <a:lstStyle/>
                  <a:p>
                    <a:fld id="{AE1339F9-FE91-4E71-92C4-9848109F0E83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677821168960519"/>
                      <c:h val="7.551562035460013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5019391476272312"/>
                  <c:y val="-5.59895935090907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244161-B14D-4D5F-8FC6-D7921EAF5840}" type="VALUE">
                      <a:rPr lang="ru-RU" smtClean="0"/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/>
                  </a:p>
                </c:rich>
              </c:tx>
              <c:spPr>
                <a:noFill/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750606412881043"/>
                      <c:h val="6.194384338041170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843640366676218"/>
                  <c:y val="-2.2976659101457922E-2"/>
                </c:manualLayout>
              </c:layout>
              <c:tx>
                <c:rich>
                  <a:bodyPr/>
                  <a:lstStyle/>
                  <a:p>
                    <a:fld id="{2E24CCAF-A7C1-4F28-AB00-CC7BB81F27AB}" type="VALUE">
                      <a:rPr lang="ru-RU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тыс. руб.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6492588629629"/>
                      <c:h val="9.113509850784416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4343351491847166E-2"/>
                  <c:y val="-6.5549921106993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438904-2450-4190-A124-AB317C81FB0E}" type="VALUE">
                      <a:rPr lang="ru-RU" smtClean="0"/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dirty="0" smtClean="0"/>
                      <a:t> тыс. руб. </a:t>
                    </a:r>
                  </a:p>
                </c:rich>
              </c:tx>
              <c:spPr>
                <a:noFill/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05696118256749"/>
                      <c:h val="4.52464454475203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Акцизы</c:v>
                </c:pt>
                <c:pt idx="1">
                  <c:v>НДФЛ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налог на совокупный доход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3774.1</c:v>
                </c:pt>
                <c:pt idx="1">
                  <c:v>2820.4</c:v>
                </c:pt>
                <c:pt idx="2">
                  <c:v>339.4</c:v>
                </c:pt>
                <c:pt idx="3">
                  <c:v>1.7</c:v>
                </c:pt>
                <c:pt idx="4">
                  <c:v>83.7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676-470F-A3E9-2825973E7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21622021652859"/>
          <c:y val="0.64122828833359613"/>
          <c:w val="0.62784288012549572"/>
          <c:h val="0.22838410543053883"/>
        </c:manualLayout>
      </c:layout>
      <c:overlay val="0"/>
      <c:spPr>
        <a:noFill/>
        <a:ln>
          <a:noFill/>
        </a:ln>
        <a:effectLst>
          <a:glow rad="127000">
            <a:schemeClr val="accent4">
              <a:lumMod val="60000"/>
              <a:lumOff val="40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424928026257154"/>
          <c:y val="1.754062350087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01528946916342E-3"/>
          <c:y val="2.9821423213366602E-2"/>
          <c:w val="0.97648471928183245"/>
          <c:h val="0.63003571657667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90000">
                    <a:schemeClr val="accent1">
                      <a:shade val="100000"/>
                      <a:satMod val="105000"/>
                    </a:schemeClr>
                  </a:gs>
                  <a:gs pos="100000">
                    <a:schemeClr val="accent1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9E-45ED-AC9F-844058F910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  <a:satMod val="105000"/>
                    </a:schemeClr>
                  </a:gs>
                  <a:gs pos="100000">
                    <a:schemeClr val="accent2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9E-45ED-AC9F-844058F910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Lbls>
            <c:dLbl>
              <c:idx val="0"/>
              <c:layout>
                <c:manualLayout>
                  <c:x val="-0.1597135041560398"/>
                  <c:y val="-0.12767536277376812"/>
                </c:manualLayout>
              </c:layout>
              <c:tx>
                <c:rich>
                  <a:bodyPr/>
                  <a:lstStyle/>
                  <a:p>
                    <a:fld id="{7C95D79C-3BF5-4327-B555-443833961AEC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55136487599146"/>
                      <c:h val="6.261098043163956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8259617036459496E-2"/>
                  <c:y val="-1.3290587539247117E-2"/>
                </c:manualLayout>
              </c:layout>
              <c:tx>
                <c:rich>
                  <a:bodyPr/>
                  <a:lstStyle/>
                  <a:p>
                    <a:fld id="{6A5A081F-DAAD-411B-AE46-EC2A743A35A9}" type="VALUE">
                      <a:rPr lang="ru-RU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тыс. руб.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50184345803658"/>
                      <c:h val="6.296372377723255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5041163955439838E-2"/>
                  <c:y val="-3.9324591833829955E-2"/>
                </c:manualLayout>
              </c:layout>
              <c:tx>
                <c:rich>
                  <a:bodyPr/>
                  <a:lstStyle/>
                  <a:p>
                    <a:fld id="{5F6964B2-3E92-4AAE-9DF8-C6AA31017804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8261863544458"/>
                      <c:h val="6.296372377723255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689030433576045"/>
                  <c:y val="5.2116632314621919E-4"/>
                </c:manualLayout>
              </c:layout>
              <c:tx>
                <c:rich>
                  <a:bodyPr/>
                  <a:lstStyle/>
                  <a:p>
                    <a:fld id="{7C6C2199-C25A-4DD7-814F-0F6CF51A5EA1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9131394288584"/>
                      <c:h val="3.44131339452844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
в муниципальной собственности
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784.8</c:v>
                </c:pt>
                <c:pt idx="1">
                  <c:v>43.3</c:v>
                </c:pt>
                <c:pt idx="2">
                  <c:v>4</c:v>
                </c:pt>
                <c:pt idx="3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9E-45ED-AC9F-844058F910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6169571709856882E-2"/>
          <c:y val="0.58559876040274605"/>
          <c:w val="0.98383033205622661"/>
          <c:h val="0.32450889652609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38451131938005E-2"/>
          <c:y val="7.4658205646492823E-2"/>
          <c:w val="0.93552246537917172"/>
          <c:h val="0.68660697553006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90000">
                    <a:schemeClr val="accent1">
                      <a:shade val="100000"/>
                      <a:satMod val="105000"/>
                    </a:schemeClr>
                  </a:gs>
                  <a:gs pos="100000">
                    <a:schemeClr val="accent1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33-4AB8-B2BA-5058F66853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  <a:satMod val="105000"/>
                    </a:schemeClr>
                  </a:gs>
                  <a:gs pos="100000">
                    <a:schemeClr val="accent2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33-4AB8-B2BA-5058F66853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33-4AB8-B2BA-5058F66853B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33-4AB8-B2BA-5058F66853B9}"/>
              </c:ext>
            </c:extLst>
          </c:dPt>
          <c:dLbls>
            <c:dLbl>
              <c:idx val="0"/>
              <c:layout>
                <c:manualLayout>
                  <c:x val="-0.29549035696294867"/>
                  <c:y val="-0.15022702016584663"/>
                </c:manualLayout>
              </c:layout>
              <c:tx>
                <c:rich>
                  <a:bodyPr/>
                  <a:lstStyle/>
                  <a:p>
                    <a:fld id="{908B8A7C-4ED1-4A27-B1F6-46659EB1ACA6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33-4AB8-B2BA-5058F66853B9}"/>
                </c:ext>
                <c:ext xmlns:c15="http://schemas.microsoft.com/office/drawing/2012/chart" uri="{CE6537A1-D6FC-4f65-9D91-7224C49458BB}">
                  <c15:layout>
                    <c:manualLayout>
                      <c:w val="0.37477451364327358"/>
                      <c:h val="7.335159079740645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475672422391347E-2"/>
                  <c:y val="-1.7076067657277691E-2"/>
                </c:manualLayout>
              </c:layout>
              <c:tx>
                <c:rich>
                  <a:bodyPr/>
                  <a:lstStyle/>
                  <a:p>
                    <a:fld id="{6D0D14DD-A89F-42A4-82CC-6C03888F1F80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252188426561457"/>
                      <c:h val="6.379262287181576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884493238422799"/>
                  <c:y val="-5.5760354046252736E-2"/>
                </c:manualLayout>
              </c:layout>
              <c:tx>
                <c:rich>
                  <a:bodyPr/>
                  <a:lstStyle/>
                  <a:p>
                    <a:fld id="{DEBBE4BF-A887-4067-8A9B-66CBBD9927BD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тыс.руб.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63131918944609"/>
                      <c:h val="6.276119852397980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BCEEE5C-3B6B-4AA5-AAAB-7E24E20707EF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99207801778886"/>
                      <c:h val="6.276119852397980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Иные МБТ</c:v>
                </c:pt>
                <c:pt idx="2">
                  <c:v>Субсидии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24556.1</c:v>
                </c:pt>
                <c:pt idx="1">
                  <c:v>4466.8999999999996</c:v>
                </c:pt>
                <c:pt idx="2">
                  <c:v>115.6</c:v>
                </c:pt>
                <c:pt idx="3">
                  <c:v>360.8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33-4AB8-B2BA-5058F668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90063967343268"/>
          <c:y val="0.75619923422373558"/>
          <c:w val="0.49011616384318735"/>
          <c:h val="0.16801689629687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Исполнение расходов</a:t>
            </a:r>
            <a:r>
              <a:rPr lang="ru-RU" sz="24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разрезе </a:t>
            </a:r>
            <a:r>
              <a:rPr lang="ru-RU" sz="2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мероприятий к уточненному плану       </a:t>
            </a:r>
            <a:r>
              <a:rPr lang="ru-RU" sz="24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% соотношении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85958005249323E-2"/>
          <c:y val="0.23088969837064988"/>
          <c:w val="0.88108850065616795"/>
          <c:h val="0.38326616944259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Реализация отдельных государственных полномочий</c:v>
                </c:pt>
              </c:strCache>
            </c:strRef>
          </c:tx>
          <c:spPr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DAECFA9-B33E-4888-AE51-2D1BC3A014B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Лист1!$C$3:$C$4</c:f>
              <c:numCache>
                <c:formatCode>0.0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4A-41DA-8EED-CC8CD03F667B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Благоустройство населенных пунктов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9FD47B6-C8F0-48E3-AACD-389D943567F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Лист1!$D$3:$D$4</c:f>
              <c:numCache>
                <c:formatCode>0.0</c:formatCode>
                <c:ptCount val="2"/>
                <c:pt idx="0">
                  <c:v>87.1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4A-41DA-8EED-CC8CD03F667B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Улучшение жилищных условий жителей сельского поселения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99FBF4BF-AD22-48C1-A9F3-AD0AF2C56C1B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Лист1!$E$3:$E$4</c:f>
              <c:numCache>
                <c:formatCode>0.0</c:formatCode>
                <c:ptCount val="2"/>
                <c:pt idx="0">
                  <c:v>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4A-41DA-8EED-CC8CD03F667B}"/>
            </c:ext>
          </c:extLst>
        </c:ser>
        <c:ser>
          <c:idx val="3"/>
          <c:order val="3"/>
          <c:tx>
            <c:strRef>
              <c:f>Лист1!$F$2</c:f>
              <c:strCache>
                <c:ptCount val="1"/>
                <c:pt idx="0">
                  <c:v>Молодежь сельского поселения</c:v>
                </c:pt>
              </c:strCache>
            </c:strRef>
          </c:tx>
          <c:spPr>
            <a:solidFill>
              <a:srgbClr val="16A10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F18ED17C-1154-4EFC-9B22-28CBDCB7CAC7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Лист1!$F$3:$F$4</c:f>
              <c:numCache>
                <c:formatCode>0.0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A4A-41DA-8EED-CC8CD03F667B}"/>
            </c:ext>
          </c:extLst>
        </c:ser>
        <c:ser>
          <c:idx val="4"/>
          <c:order val="4"/>
          <c:tx>
            <c:strRef>
              <c:f>Лист1!$G$2</c:f>
              <c:strCache>
                <c:ptCount val="1"/>
                <c:pt idx="0">
                  <c:v>Комплексное развитие культуры, физической культуры и спорта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8E8FDB5-794B-40D6-99FF-3CBBB56A9F6C}" type="CATEGORYNAME">
                      <a:rPr lang="en-US" smtClean="0"/>
                      <a:pPr/>
                      <a:t>[ИМЯ КАТЕГОРИИ]</a:t>
                    </a:fld>
                    <a:fld id="{588DB6AA-F418-44CA-9F98-65BCBEBD499C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Лист1!$G$3:$G$4</c:f>
              <c:numCache>
                <c:formatCode>0.0</c:formatCode>
                <c:ptCount val="2"/>
                <c:pt idx="0">
                  <c:v>86.8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A4A-41DA-8EED-CC8CD03F667B}"/>
            </c:ext>
          </c:extLst>
        </c:ser>
        <c:ser>
          <c:idx val="5"/>
          <c:order val="5"/>
          <c:tx>
            <c:strRef>
              <c:f>Лист1!$H$2</c:f>
              <c:strCache>
                <c:ptCount val="1"/>
                <c:pt idx="0">
                  <c:v>Комплексное развитие транспортной инфраструктуры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520FB5E6-5573-4EB1-88B2-2C8154E272A3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Лист1!$H$3:$H$4</c:f>
              <c:numCache>
                <c:formatCode>0.0</c:formatCode>
                <c:ptCount val="2"/>
                <c:pt idx="0">
                  <c:v>69.599999999999994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A4A-41DA-8EED-CC8CD03F667B}"/>
            </c:ext>
          </c:extLst>
        </c:ser>
        <c:ser>
          <c:idx val="6"/>
          <c:order val="6"/>
          <c:tx>
            <c:strRef>
              <c:f>Лист1!$I$2</c:f>
              <c:strCache>
                <c:ptCount val="1"/>
                <c:pt idx="0">
                  <c:v>Защита населения и территории от чрезвычайных ситуаций, обеспечение пожарной безопасности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944C9F67-78A7-4C7B-9175-5EA7626665B5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Лист1!$I$3:$I$4</c:f>
              <c:numCache>
                <c:formatCode>0.0</c:formatCode>
                <c:ptCount val="2"/>
                <c:pt idx="0">
                  <c:v>87.6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A4A-41DA-8EED-CC8CD03F667B}"/>
            </c:ext>
          </c:extLst>
        </c:ser>
        <c:ser>
          <c:idx val="7"/>
          <c:order val="7"/>
          <c:tx>
            <c:strRef>
              <c:f>Лист1!$J$2</c:f>
              <c:strCache>
                <c:ptCount val="1"/>
                <c:pt idx="0">
                  <c:v>Комплексные мероприятия по профилактике правонарушений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56C1683-DF27-48F1-A4B8-41E7AA9217F5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Лист1!$J$3:$J$4</c:f>
              <c:numCache>
                <c:formatCode>0.0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A4A-41DA-8EED-CC8CD03F667B}"/>
            </c:ext>
          </c:extLst>
        </c:ser>
        <c:ser>
          <c:idx val="8"/>
          <c:order val="8"/>
          <c:tx>
            <c:strRef>
              <c:f>Лист1!$K$2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spPr>
            <a:solidFill>
              <a:srgbClr val="66CCFF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Лист1!$B$3:$B$4</c:f>
              <c:numCache>
                <c:formatCode>#,##0.0</c:formatCode>
                <c:ptCount val="2"/>
              </c:numCache>
            </c:numRef>
          </c:cat>
          <c:val>
            <c:numRef>
              <c:f>Лист1!$K$3:$K$4</c:f>
              <c:numCache>
                <c:formatCode>0.0</c:formatCode>
                <c:ptCount val="2"/>
                <c:pt idx="0">
                  <c:v>90.3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23305720"/>
        <c:axId val="223308072"/>
      </c:barChart>
      <c:valAx>
        <c:axId val="223308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23305720"/>
        <c:crosses val="autoZero"/>
        <c:crossBetween val="between"/>
      </c:valAx>
      <c:catAx>
        <c:axId val="223305720"/>
        <c:scaling>
          <c:orientation val="minMax"/>
        </c:scaling>
        <c:delete val="0"/>
        <c:axPos val="l"/>
        <c:minorGridlines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080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0294274934383202"/>
          <c:y val="0.65810871927587489"/>
          <c:w val="0.81065616797900264"/>
          <c:h val="0.31106936487152437"/>
        </c:manualLayout>
      </c:layout>
      <c:overlay val="0"/>
      <c:txPr>
        <a:bodyPr/>
        <a:lstStyle/>
        <a:p>
          <a:pPr>
            <a:defRPr sz="111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расходов по разделам сводной</a:t>
            </a:r>
            <a:r>
              <a:rPr lang="ru-RU" sz="24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бюджетной росписи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Програмные расходы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42076771653141E-3"/>
                  <c:y val="-4.30479299620361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68-4047-9CE7-32D93668B489}"/>
                </c:ext>
                <c:ext xmlns:c15="http://schemas.microsoft.com/office/drawing/2012/chart" uri="{CE6537A1-D6FC-4f65-9D91-7224C49458BB}">
                  <c15:layout>
                    <c:manualLayout>
                      <c:w val="4.9817667322834644E-2"/>
                      <c:h val="3.83273435573760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2500000000000003E-3"/>
                  <c:y val="-9.802867756594879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68-4047-9CE7-32D93668B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166666666666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68-4047-9CE7-32D93668B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125000000000001E-2"/>
                  <c:y val="-8.1405438368187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68-4047-9CE7-32D93668B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2916666666666668E-3"/>
                  <c:y val="-4.4410304822169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68-4047-9CE7-32D93668B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541666666666627E-2"/>
                  <c:y val="-6.3419824310290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68-4047-9CE7-32D93668B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750000000000004E-2"/>
                  <c:y val="-4.5774095872386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68-4047-9CE7-32D93668B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Национальная безопасность и
правоохранительная деятельность</c:v>
                </c:pt>
                <c:pt idx="7">
                  <c:v>Национальные оборона</c:v>
                </c:pt>
                <c:pt idx="8">
                  <c:v>Общегосударственные вопросы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430.7</c:v>
                </c:pt>
                <c:pt idx="1">
                  <c:v>880</c:v>
                </c:pt>
                <c:pt idx="2">
                  <c:v>13869.9</c:v>
                </c:pt>
                <c:pt idx="3">
                  <c:v>48.8</c:v>
                </c:pt>
                <c:pt idx="4">
                  <c:v>1206.2</c:v>
                </c:pt>
                <c:pt idx="5">
                  <c:v>3836.8</c:v>
                </c:pt>
                <c:pt idx="6">
                  <c:v>798</c:v>
                </c:pt>
                <c:pt idx="7">
                  <c:v>345</c:v>
                </c:pt>
                <c:pt idx="8">
                  <c:v>13630.1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68-4047-9CE7-32D93668B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307288"/>
        <c:axId val="223302192"/>
        <c:axId val="0"/>
      </c:bar3DChart>
      <c:catAx>
        <c:axId val="223307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02192"/>
        <c:crosses val="autoZero"/>
        <c:auto val="1"/>
        <c:lblAlgn val="r"/>
        <c:lblOffset val="100"/>
        <c:noMultiLvlLbl val="0"/>
      </c:catAx>
      <c:valAx>
        <c:axId val="22330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0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0.84534</cdr:x>
      <cdr:y>0.14465</cdr:y>
    </cdr:from>
    <cdr:to>
      <cdr:x>0.98104</cdr:x>
      <cdr:y>0.36232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562067" y="901401"/>
          <a:ext cx="1534910" cy="135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0.87079</cdr:x>
      <cdr:y>0.11929</cdr:y>
    </cdr:from>
    <cdr:to>
      <cdr:x>1</cdr:x>
      <cdr:y>0.16938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849911" y="743352"/>
          <a:ext cx="1461555" cy="3121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тыс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. руб</a:t>
          </a:r>
          <a:r>
            <a:rPr lang="ru-RU" i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0.83056</cdr:x>
      <cdr:y>0.50311</cdr:y>
    </cdr:from>
    <cdr:to>
      <cdr:x>0.93472</cdr:x>
      <cdr:y>0.54559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6132" y="3830867"/>
          <a:ext cx="1270000" cy="323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90000"/>
        </a:bodyPr>
        <a:lstStyle xmlns:a="http://schemas.openxmlformats.org/drawingml/2006/main">
          <a:lvl1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60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ru-RU" b="1" i="1" dirty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b="1" i="1" dirty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ru-RU" i="1" dirty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i="1" dirty="0">
              <a:solidFill>
                <a:srgbClr val="002060"/>
              </a:solidFill>
              <a:latin typeface="Arial Narrow" panose="020B0606020202030204" pitchFamily="34" charset="0"/>
            </a:rPr>
          </a:br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0.00995</cdr:x>
      <cdr:y>0.67013</cdr:y>
    </cdr:from>
    <cdr:to>
      <cdr:x>0.05648</cdr:x>
      <cdr:y>1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21355" y="5102578"/>
          <a:ext cx="567265" cy="2511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lIns="91440" tIns="45720" rIns="91440" bIns="45720" rtlCol="0" anchor="ctr">
          <a:normAutofit fontScale="90000"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ru-RU" b="1" i="1" dirty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b="1" i="1" dirty="0">
              <a:solidFill>
                <a:srgbClr val="002060"/>
              </a:solidFill>
              <a:latin typeface="Arial Narrow" panose="020B0606020202030204" pitchFamily="34" charset="0"/>
            </a:rPr>
          </a:br>
          <a:endParaRPr lang="ru-RU" sz="1900" b="1" dirty="0">
            <a:solidFill>
              <a:schemeClr val="tx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0.91134</cdr:x>
      <cdr:y>0.06416</cdr:y>
    </cdr:from>
    <cdr:to>
      <cdr:x>1</cdr:x>
      <cdr:y>0.09306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161889" y="467522"/>
          <a:ext cx="1080911" cy="210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i="1" dirty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b="1" i="1" dirty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ru-RU" sz="1800" b="1" i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тыс. руб.</a:t>
          </a:r>
          <a:r>
            <a:rPr lang="ru-RU" i="1" dirty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i="1" dirty="0">
              <a:solidFill>
                <a:srgbClr val="002060"/>
              </a:solidFill>
              <a:latin typeface="Arial Narrow" panose="020B0606020202030204" pitchFamily="34" charset="0"/>
            </a:rPr>
          </a:br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B260-4647-41CF-8E0B-CAC761EA6458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04E3-D3C3-49D4-8847-60A63074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6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04E3-D3C3-49D4-8847-60A6307447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5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7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8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6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9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0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4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8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2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385ECB-79FF-436D-A74A-F9B3778F588E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755" y="3780066"/>
            <a:ext cx="10001577" cy="123720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Отчет об исполнении бюджета сельского поселения </a:t>
            </a:r>
            <a:r>
              <a:rPr lang="ru-RU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Нялинское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 2025 </a:t>
            </a: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год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54135949"/>
              </p:ext>
            </p:extLst>
          </p:nvPr>
        </p:nvGraphicFramePr>
        <p:xfrm>
          <a:off x="440267" y="146756"/>
          <a:ext cx="11311466" cy="623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23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87148279"/>
              </p:ext>
            </p:extLst>
          </p:nvPr>
        </p:nvGraphicFramePr>
        <p:xfrm>
          <a:off x="-134754" y="0"/>
          <a:ext cx="12192000" cy="698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37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99" y="1511166"/>
            <a:ext cx="12629414" cy="53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96156" y="3932467"/>
            <a:ext cx="1461534" cy="312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0997922"/>
              </p:ext>
            </p:extLst>
          </p:nvPr>
        </p:nvGraphicFramePr>
        <p:xfrm>
          <a:off x="280252" y="202028"/>
          <a:ext cx="3567289" cy="652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8597135"/>
              </p:ext>
            </p:extLst>
          </p:nvPr>
        </p:nvGraphicFramePr>
        <p:xfrm>
          <a:off x="4542208" y="206716"/>
          <a:ext cx="3783650" cy="649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34148528"/>
              </p:ext>
            </p:extLst>
          </p:nvPr>
        </p:nvGraphicFramePr>
        <p:xfrm>
          <a:off x="8624711" y="191994"/>
          <a:ext cx="3567289" cy="652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/>
          <p:cNvSpPr>
            <a:spLocks noGrp="1"/>
          </p:cNvSpPr>
          <p:nvPr/>
        </p:nvSpPr>
        <p:spPr>
          <a:xfrm>
            <a:off x="11245145" y="-204083"/>
            <a:ext cx="1080911" cy="20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6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тыс. руб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09379055"/>
              </p:ext>
            </p:extLst>
          </p:nvPr>
        </p:nvGraphicFramePr>
        <p:xfrm>
          <a:off x="-654517" y="-146756"/>
          <a:ext cx="12192000" cy="700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1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23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44115268"/>
              </p:ext>
            </p:extLst>
          </p:nvPr>
        </p:nvGraphicFramePr>
        <p:xfrm>
          <a:off x="0" y="-112889"/>
          <a:ext cx="12192000" cy="706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1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2631</TotalTime>
  <Words>168</Words>
  <Application>Microsoft Office PowerPoint</Application>
  <PresentationFormat>Широкоэкранный</PresentationFormat>
  <Paragraphs>52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Narrow</vt:lpstr>
      <vt:lpstr>Calibri</vt:lpstr>
      <vt:lpstr>Corbel</vt:lpstr>
      <vt:lpstr>Базис</vt:lpstr>
      <vt:lpstr> Отчет об исполнении бюджета сельского поселения Нялинское за 2025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Миценко И.С.</dc:creator>
  <cp:lastModifiedBy>Мармышева И.А.</cp:lastModifiedBy>
  <cp:revision>125</cp:revision>
  <dcterms:created xsi:type="dcterms:W3CDTF">2024-03-13T05:34:48Z</dcterms:created>
  <dcterms:modified xsi:type="dcterms:W3CDTF">2026-04-03T09:17:11Z</dcterms:modified>
</cp:coreProperties>
</file>